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0" r:id="rId2"/>
    <p:sldId id="271" r:id="rId3"/>
    <p:sldId id="272" r:id="rId4"/>
    <p:sldId id="273" r:id="rId5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05" autoAdjust="0"/>
    <p:restoredTop sz="94660"/>
  </p:normalViewPr>
  <p:slideViewPr>
    <p:cSldViewPr>
      <p:cViewPr varScale="1">
        <p:scale>
          <a:sx n="78" d="100"/>
          <a:sy n="78" d="100"/>
        </p:scale>
        <p:origin x="3204" y="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AAC60-D17F-4BE9-B906-C1645E8EA6B5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F7E0C-F26A-4ECB-A62B-010811A1F3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738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524328" y="984676"/>
            <a:ext cx="580934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日本に帰国／入国される皆様へ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spcBef>
                <a:spcPts val="600"/>
              </a:spcBef>
            </a:pP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ja-JP" altLang="en-US" sz="2000" b="1" u="heavy" dirty="0" smtClean="0">
                <a:uFill>
                  <a:solidFill>
                    <a:srgbClr val="C0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検査証明書の提出について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59000" y="2045368"/>
            <a:ext cx="5940000" cy="74055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185738" indent="-185738" defTabSz="836613">
              <a:spcBef>
                <a:spcPts val="1800"/>
              </a:spcBef>
            </a:pPr>
            <a:r>
              <a:rPr lang="ja-JP" altLang="en-US" sz="2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3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変異株による感染が海外において拡大していることを踏まえ、政府として水際対策を一層強化することとし、その一環として、　　以下の措置を講じます。</a:t>
            </a:r>
            <a:endParaRPr lang="en-US" altLang="ja-JP" sz="23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5738" indent="-185738" defTabSz="836613">
              <a:spcBef>
                <a:spcPts val="1800"/>
              </a:spcBef>
            </a:pPr>
            <a:r>
              <a:rPr lang="ja-JP" altLang="en-US" sz="2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lang="ja-JP" altLang="en-US" sz="2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2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全ての入国者（日本人を含む。）は</a:t>
            </a:r>
            <a:r>
              <a:rPr lang="ja-JP" altLang="en-US" sz="2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　</a:t>
            </a:r>
            <a:r>
              <a:rPr lang="ja-JP" altLang="en-US" sz="2200" b="1" dirty="0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出国前</a:t>
            </a:r>
            <a:r>
              <a:rPr lang="en-US" altLang="ja-JP" sz="2200" b="1" dirty="0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72</a:t>
            </a:r>
            <a:r>
              <a:rPr lang="ja-JP" altLang="en-US" sz="2200" b="1" dirty="0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時間以内の</a:t>
            </a:r>
            <a:r>
              <a:rPr lang="ja-JP" altLang="en-US" sz="2200" b="1" u="sng" dirty="0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検査証明書を提出しなければなりません</a:t>
            </a:r>
            <a:r>
              <a:rPr lang="ja-JP" altLang="en-US" sz="2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5738" indent="-185738" defTabSz="836613">
              <a:spcBef>
                <a:spcPts val="1800"/>
              </a:spcBef>
            </a:pPr>
            <a:r>
              <a:rPr lang="ja-JP" altLang="en-US" sz="2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lang="ja-JP" altLang="en-US" sz="2200" dirty="0" smtClean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2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検査証明書を提出できない方は</a:t>
            </a:r>
            <a:r>
              <a:rPr lang="ja-JP" altLang="en-US" sz="2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、検疫法に基づき、</a:t>
            </a:r>
            <a:r>
              <a:rPr lang="ja-JP" altLang="en-US" sz="22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日本への上陸が認められません</a:t>
            </a:r>
            <a:r>
              <a:rPr lang="ja-JP" altLang="en-US" sz="2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541338" indent="-285750" defTabSz="836613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ja-JP" altLang="en-US" sz="22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出発国において搭乗前に検査証明書</a:t>
            </a:r>
            <a:r>
              <a:rPr lang="ja-JP" altLang="en-US" sz="22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を所持</a:t>
            </a:r>
            <a:r>
              <a:rPr lang="ja-JP" altLang="en-US" sz="22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していない場合に</a:t>
            </a:r>
            <a:r>
              <a:rPr lang="ja-JP" altLang="en-US" sz="22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は、航空機への搭乗</a:t>
            </a:r>
            <a:r>
              <a:rPr lang="ja-JP" altLang="en-US" sz="22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ja-JP" altLang="en-US" sz="22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拒否されます</a:t>
            </a:r>
            <a:r>
              <a:rPr lang="ja-JP" altLang="en-US" sz="2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2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541338" indent="-285750" defTabSz="836613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ja-JP" altLang="en-US" sz="2200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検査証明書の取得が困難かつ真にやむを得ない場合</a:t>
            </a:r>
            <a:r>
              <a:rPr lang="ja-JP" altLang="en-US" sz="2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en-US" sz="220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は、出発地の</a:t>
            </a:r>
            <a:r>
              <a:rPr lang="ja-JP" altLang="en-US" sz="2200" u="sng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在外</a:t>
            </a:r>
            <a:r>
              <a:rPr lang="ja-JP" altLang="en-US" sz="2200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公館にご相談</a:t>
            </a:r>
            <a:r>
              <a:rPr lang="ja-JP" altLang="en-US" sz="2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ください。</a:t>
            </a:r>
            <a:endParaRPr lang="en-US" altLang="ja-JP" sz="22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541338" indent="-285750" defTabSz="836613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ja-JP" altLang="en-US" sz="2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本措置は、</a:t>
            </a:r>
            <a:r>
              <a:rPr lang="en-US" altLang="ja-JP" sz="2200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2021</a:t>
            </a:r>
            <a:r>
              <a:rPr lang="ja-JP" altLang="en-US" sz="2200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年３月</a:t>
            </a:r>
            <a:r>
              <a:rPr lang="en-US" altLang="ja-JP" sz="2200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19</a:t>
            </a:r>
            <a:r>
              <a:rPr lang="ja-JP" altLang="en-US" sz="2200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日以降に入国される方</a:t>
            </a:r>
            <a:r>
              <a:rPr lang="ja-JP" altLang="en-US" sz="2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に対して実施いたします。</a:t>
            </a:r>
            <a:r>
              <a:rPr lang="ja-JP" altLang="en-US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6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01208" y="26920"/>
            <a:ext cx="155679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(2021.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３</a:t>
            </a: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.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９</a:t>
            </a: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)</a:t>
            </a: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91" y="98928"/>
            <a:ext cx="1152525" cy="488006"/>
          </a:xfrm>
          <a:prstGeom prst="rect">
            <a:avLst/>
          </a:prstGeom>
        </p:spPr>
      </p:pic>
      <p:sp>
        <p:nvSpPr>
          <p:cNvPr id="21" name="正方形/長方形 20"/>
          <p:cNvSpPr/>
          <p:nvPr/>
        </p:nvSpPr>
        <p:spPr>
          <a:xfrm>
            <a:off x="1556792" y="241907"/>
            <a:ext cx="2232249" cy="34502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厚生労働省・検疫所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>
            <a:off x="459000" y="632520"/>
            <a:ext cx="59400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609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正方形/長方形 37"/>
          <p:cNvSpPr/>
          <p:nvPr/>
        </p:nvSpPr>
        <p:spPr>
          <a:xfrm>
            <a:off x="620688" y="8514766"/>
            <a:ext cx="5226581" cy="1142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1137" dirty="0">
              <a:latin typeface="+mn-ea"/>
            </a:endParaRPr>
          </a:p>
          <a:p>
            <a:endParaRPr lang="en-US" altLang="ja-JP" sz="1137" dirty="0">
              <a:latin typeface="+mn-ea"/>
            </a:endParaRPr>
          </a:p>
          <a:p>
            <a:endParaRPr lang="en-US" altLang="ja-JP" sz="1137" dirty="0">
              <a:latin typeface="+mn-ea"/>
            </a:endParaRPr>
          </a:p>
          <a:p>
            <a:endParaRPr lang="en-US" altLang="ja-JP" sz="1137" dirty="0">
              <a:latin typeface="+mn-ea"/>
            </a:endParaRPr>
          </a:p>
          <a:p>
            <a:endParaRPr lang="en-US" altLang="ja-JP" sz="1137" dirty="0">
              <a:latin typeface="+mn-ea"/>
            </a:endParaRPr>
          </a:p>
          <a:p>
            <a:endParaRPr lang="en-US" altLang="ja-JP" sz="1137" dirty="0">
              <a:latin typeface="+mn-ea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301208" y="26920"/>
            <a:ext cx="155679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(2021.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３</a:t>
            </a: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.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９</a:t>
            </a: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)</a:t>
            </a: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91" y="98928"/>
            <a:ext cx="1152525" cy="488006"/>
          </a:xfrm>
          <a:prstGeom prst="rect">
            <a:avLst/>
          </a:prstGeom>
        </p:spPr>
      </p:pic>
      <p:sp>
        <p:nvSpPr>
          <p:cNvPr id="36" name="正方形/長方形 35"/>
          <p:cNvSpPr/>
          <p:nvPr/>
        </p:nvSpPr>
        <p:spPr>
          <a:xfrm>
            <a:off x="1556792" y="241907"/>
            <a:ext cx="2232249" cy="34502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厚生労働省・検疫所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7" name="直線コネクタ 36"/>
          <p:cNvCxnSpPr/>
          <p:nvPr/>
        </p:nvCxnSpPr>
        <p:spPr>
          <a:xfrm>
            <a:off x="459000" y="632520"/>
            <a:ext cx="59400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図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3216" y="1712640"/>
            <a:ext cx="720000" cy="785593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459000" y="937899"/>
            <a:ext cx="604978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１．検査証明書は以下の条件を満たすものに限り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有効</a:t>
            </a:r>
            <a:endParaRPr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検体採取日時から搭乗便の出発予定時刻までが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72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時間以内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であること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・所定のフォーマットを使用すること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詳しくは厚生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労働省ウェブサイトをご参照ください。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所定のフォーマットはこちらからダウンロード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できます　→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・検査証明書へ記載すべき内容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/>
          </p:nvPr>
        </p:nvGraphicFramePr>
        <p:xfrm>
          <a:off x="836712" y="2864768"/>
          <a:ext cx="5496957" cy="1401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6303">
                  <a:extLst>
                    <a:ext uri="{9D8B030D-6E8A-4147-A177-3AD203B41FA5}">
                      <a16:colId xmlns:a16="http://schemas.microsoft.com/office/drawing/2014/main" val="2875153032"/>
                    </a:ext>
                  </a:extLst>
                </a:gridCol>
                <a:gridCol w="5150654">
                  <a:extLst>
                    <a:ext uri="{9D8B030D-6E8A-4147-A177-3AD203B41FA5}">
                      <a16:colId xmlns:a16="http://schemas.microsoft.com/office/drawing/2014/main" val="155473814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➀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氏名、パスポート番号、国籍、生年月日、性別</a:t>
                      </a:r>
                      <a:endParaRPr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701015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検査法、採取検体（下記２、３に限る）</a:t>
                      </a:r>
                      <a:endParaRPr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5598527"/>
                  </a:ext>
                </a:extLst>
              </a:tr>
              <a:tr h="204584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結果、検体採取日時、結果判明日、検査証明書交付年月日</a:t>
                      </a:r>
                      <a:endParaRPr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284272"/>
                  </a:ext>
                </a:extLst>
              </a:tr>
              <a:tr h="290304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④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医療機関名、住所、医師名、医療機関印影</a:t>
                      </a:r>
                      <a:endParaRPr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681122"/>
                  </a:ext>
                </a:extLst>
              </a:tr>
              <a:tr h="265455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すべての項目が英語で記載されたもの</a:t>
                      </a:r>
                      <a:endParaRPr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7886356"/>
                  </a:ext>
                </a:extLst>
              </a:tr>
            </a:tbl>
          </a:graphicData>
        </a:graphic>
      </p:graphicFrame>
      <p:sp>
        <p:nvSpPr>
          <p:cNvPr id="19" name="テキスト ボックス 18"/>
          <p:cNvSpPr txBox="1"/>
          <p:nvPr/>
        </p:nvSpPr>
        <p:spPr>
          <a:xfrm>
            <a:off x="603656" y="4448944"/>
            <a:ext cx="5921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２．検査方法は以下のいずれかに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限り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有効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780420"/>
              </p:ext>
            </p:extLst>
          </p:nvPr>
        </p:nvGraphicFramePr>
        <p:xfrm>
          <a:off x="836712" y="4867602"/>
          <a:ext cx="5472608" cy="38397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6038">
                  <a:extLst>
                    <a:ext uri="{9D8B030D-6E8A-4147-A177-3AD203B41FA5}">
                      <a16:colId xmlns:a16="http://schemas.microsoft.com/office/drawing/2014/main" val="2875153032"/>
                    </a:ext>
                  </a:extLst>
                </a:gridCol>
                <a:gridCol w="2636570">
                  <a:extLst>
                    <a:ext uri="{9D8B030D-6E8A-4147-A177-3AD203B41FA5}">
                      <a16:colId xmlns:a16="http://schemas.microsoft.com/office/drawing/2014/main" val="1554738141"/>
                    </a:ext>
                  </a:extLst>
                </a:gridCol>
              </a:tblGrid>
              <a:tr h="2643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核酸増幅検査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701015"/>
                  </a:ext>
                </a:extLst>
              </a:tr>
              <a:tr h="35654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■</a:t>
                      </a: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real</a:t>
                      </a:r>
                      <a:r>
                        <a:rPr kumimoji="1" lang="en-US" altLang="ja-JP" sz="14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time RT-PCR</a:t>
                      </a:r>
                      <a:r>
                        <a:rPr kumimoji="1" lang="ja-JP" altLang="en-US" sz="14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法</a:t>
                      </a:r>
                      <a:endParaRPr kumimoji="1" lang="en-US" altLang="ja-JP" sz="1400" baseline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real time reverse transcription PCR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kumimoji="1" lang="en-US" altLang="ja-JP" sz="1200" baseline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■</a:t>
                      </a: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LAMP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法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Loop-mediated Isothermal Amplification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■</a:t>
                      </a: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TMA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法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Transcription Mediated Amplification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■</a:t>
                      </a: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TRC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法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Transcription Reverse-transcription </a:t>
                      </a:r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en-US" altLang="ja-JP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Concerted reaction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■</a:t>
                      </a: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Smart Amp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法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Smart Amplification process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■</a:t>
                      </a: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NEAR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法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 Nicking Enzyme Amplification Reaction</a:t>
                      </a: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■次世代シーケンス法</a:t>
                      </a:r>
                      <a:endParaRPr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Next Generation Sequence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■抗原定量検査</a:t>
                      </a:r>
                      <a:endParaRPr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Quantitative Antigen Test</a:t>
                      </a:r>
                      <a:r>
                        <a:rPr lang="en-US" altLang="ja-JP" sz="1000" baseline="30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CLEIA</a:t>
                      </a:r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r>
                        <a:rPr kumimoji="1" lang="ja-JP" altLang="en-US" sz="1000" baseline="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endParaRPr kumimoji="1" lang="en-US" altLang="ja-JP" sz="1000" baseline="0" dirty="0" smtClean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000" b="0" baseline="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1000" b="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抗原定性検査ではない。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5598527"/>
                  </a:ext>
                </a:extLst>
              </a:tr>
            </a:tbl>
          </a:graphicData>
        </a:graphic>
      </p:graphicFrame>
      <p:sp>
        <p:nvSpPr>
          <p:cNvPr id="23" name="テキスト ボックス 22"/>
          <p:cNvSpPr txBox="1"/>
          <p:nvPr/>
        </p:nvSpPr>
        <p:spPr>
          <a:xfrm>
            <a:off x="620688" y="8966864"/>
            <a:ext cx="59216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３．検体採取方法は以下のいずれかに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限り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有効</a:t>
            </a:r>
            <a:endParaRPr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■鼻咽頭ぬぐい液　■唾液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113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459000" y="2045368"/>
            <a:ext cx="5940000" cy="74055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185738" indent="-185738" defTabSz="836613">
              <a:spcBef>
                <a:spcPts val="1800"/>
              </a:spcBef>
            </a:pPr>
            <a:r>
              <a:rPr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</a:t>
            </a:r>
            <a:r>
              <a:rPr lang="en-US" altLang="ja-JP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In </a:t>
            </a:r>
            <a:r>
              <a:rPr lang="en-US" altLang="ja-JP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light of the increasing number of infections </a:t>
            </a:r>
            <a:r>
              <a:rPr lang="en-US" altLang="ja-JP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caused </a:t>
            </a:r>
            <a:r>
              <a:rPr lang="en-US" altLang="ja-JP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by the 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infection of new variant of 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coronavirus</a:t>
            </a:r>
            <a:r>
              <a:rPr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overseas</a:t>
            </a:r>
            <a:r>
              <a:rPr lang="en-US" altLang="ja-JP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, the Government of Japan has decided to further strengthen its </a:t>
            </a:r>
            <a:r>
              <a:rPr lang="en-US" altLang="ja-JP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boarder </a:t>
            </a:r>
            <a:r>
              <a:rPr lang="en-US" altLang="ja-JP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measures, and as part of these measures, the following measures will be taken.</a:t>
            </a:r>
          </a:p>
          <a:p>
            <a:pPr marL="185738" indent="-185738" defTabSz="836613">
              <a:spcBef>
                <a:spcPts val="1800"/>
              </a:spcBef>
            </a:pP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All </a:t>
            </a:r>
            <a:r>
              <a:rPr lang="en-US" altLang="ja-JP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entrants </a:t>
            </a:r>
            <a:r>
              <a:rPr lang="en-US" altLang="ja-JP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must provide a certificate of inspection within 72 hours prior to departure</a:t>
            </a:r>
            <a:r>
              <a:rPr lang="en-US" altLang="ja-JP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.</a:t>
            </a:r>
            <a:endParaRPr lang="en-US" altLang="ja-JP" sz="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5738" indent="-185738" defTabSz="836613">
              <a:spcBef>
                <a:spcPts val="1800"/>
              </a:spcBef>
            </a:pPr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If you are unable to submit the inspection certificate, </a:t>
            </a:r>
            <a:r>
              <a:rPr lang="en-US" altLang="ja-JP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you will not be allowed to </a:t>
            </a:r>
            <a:r>
              <a:rPr lang="en-US" altLang="ja-JP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enter </a:t>
            </a:r>
            <a:r>
              <a:rPr lang="en-US" altLang="ja-JP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in Japan 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based on the Quarantine Law.</a:t>
            </a:r>
          </a:p>
          <a:p>
            <a:pPr marL="185738" indent="-185738" defTabSz="836613">
              <a:spcBef>
                <a:spcPts val="1800"/>
              </a:spcBef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In </a:t>
            </a:r>
            <a:r>
              <a:rPr lang="en-US" altLang="ja-JP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the country of departure, if you do not have a </a:t>
            </a:r>
            <a:r>
              <a:rPr lang="en-US" altLang="ja-JP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inspection certificate </a:t>
            </a:r>
            <a:r>
              <a:rPr lang="en-US" altLang="ja-JP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before boarding</a:t>
            </a:r>
            <a:r>
              <a:rPr lang="en-US" altLang="ja-JP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, </a:t>
            </a:r>
            <a:r>
              <a:rPr lang="en-US" altLang="ja-JP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you will be denied boarding the aircraft</a:t>
            </a:r>
            <a:r>
              <a:rPr lang="en-US" altLang="ja-JP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.</a:t>
            </a:r>
          </a:p>
          <a:p>
            <a:pPr marL="185738" indent="-185738" defTabSz="836613">
              <a:spcBef>
                <a:spcPts val="1800"/>
              </a:spcBef>
            </a:pPr>
            <a:r>
              <a:rPr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In cases where it is difficult or truly unavoidable to obtain an inspection certificate, please consult with the diplomatic mission abroad.</a:t>
            </a:r>
          </a:p>
          <a:p>
            <a:pPr marL="185738" indent="-185738" defTabSz="836613">
              <a:spcBef>
                <a:spcPts val="1800"/>
              </a:spcBef>
            </a:pPr>
            <a:r>
              <a:rPr lang="ja-JP" altLang="en-US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This measure will be implemented for those who enter Japan </a:t>
            </a:r>
            <a:r>
              <a:rPr lang="en-US" altLang="ja-JP" b="1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on or after March </a:t>
            </a:r>
            <a:r>
              <a:rPr lang="en-US" altLang="ja-JP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19, </a:t>
            </a:r>
            <a:r>
              <a:rPr lang="en-US" altLang="ja-JP" b="1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2021.</a:t>
            </a:r>
            <a:r>
              <a:rPr lang="ja-JP" altLang="en-US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6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01208" y="26920"/>
            <a:ext cx="155679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(2021.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３</a:t>
            </a: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.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９</a:t>
            </a: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)</a:t>
            </a: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24327" y="845071"/>
            <a:ext cx="580934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To all who enter Japan </a:t>
            </a:r>
          </a:p>
          <a:p>
            <a:pPr algn="ctr">
              <a:spcBef>
                <a:spcPts val="600"/>
              </a:spcBef>
            </a:pP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Submission of </a:t>
            </a:r>
            <a:r>
              <a:rPr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Inspection Certificate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91" y="98928"/>
            <a:ext cx="1152525" cy="488006"/>
          </a:xfrm>
          <a:prstGeom prst="rect">
            <a:avLst/>
          </a:prstGeom>
        </p:spPr>
      </p:pic>
      <p:cxnSp>
        <p:nvCxnSpPr>
          <p:cNvPr id="13" name="直線コネクタ 12"/>
          <p:cNvCxnSpPr/>
          <p:nvPr/>
        </p:nvCxnSpPr>
        <p:spPr>
          <a:xfrm>
            <a:off x="459000" y="632520"/>
            <a:ext cx="59400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1526789" y="228748"/>
            <a:ext cx="4320480" cy="34502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Ministry of Health, </a:t>
            </a:r>
            <a:r>
              <a:rPr kumimoji="1" lang="en-US" altLang="ja-JP" sz="16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Labour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and Welfare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444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正方形/長方形 37"/>
          <p:cNvSpPr/>
          <p:nvPr/>
        </p:nvSpPr>
        <p:spPr>
          <a:xfrm>
            <a:off x="620688" y="8514766"/>
            <a:ext cx="5226581" cy="1142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1137" dirty="0">
              <a:latin typeface="+mn-ea"/>
            </a:endParaRPr>
          </a:p>
          <a:p>
            <a:endParaRPr lang="en-US" altLang="ja-JP" sz="1137" dirty="0">
              <a:latin typeface="+mn-ea"/>
            </a:endParaRPr>
          </a:p>
          <a:p>
            <a:endParaRPr lang="en-US" altLang="ja-JP" sz="1137" dirty="0">
              <a:latin typeface="+mn-ea"/>
            </a:endParaRPr>
          </a:p>
          <a:p>
            <a:endParaRPr lang="en-US" altLang="ja-JP" sz="1137" dirty="0">
              <a:latin typeface="+mn-ea"/>
            </a:endParaRPr>
          </a:p>
          <a:p>
            <a:endParaRPr lang="en-US" altLang="ja-JP" sz="1137" dirty="0">
              <a:latin typeface="+mn-ea"/>
            </a:endParaRPr>
          </a:p>
          <a:p>
            <a:endParaRPr lang="en-US" altLang="ja-JP" sz="1137" dirty="0">
              <a:latin typeface="+mn-ea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301208" y="26920"/>
            <a:ext cx="155679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(2021.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３</a:t>
            </a: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.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９</a:t>
            </a: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)</a:t>
            </a: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91" y="98928"/>
            <a:ext cx="1152525" cy="488006"/>
          </a:xfrm>
          <a:prstGeom prst="rect">
            <a:avLst/>
          </a:prstGeom>
        </p:spPr>
      </p:pic>
      <p:cxnSp>
        <p:nvCxnSpPr>
          <p:cNvPr id="37" name="直線コネクタ 36"/>
          <p:cNvCxnSpPr/>
          <p:nvPr/>
        </p:nvCxnSpPr>
        <p:spPr>
          <a:xfrm>
            <a:off x="459000" y="632520"/>
            <a:ext cx="59400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図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1348" y="1808627"/>
            <a:ext cx="720000" cy="785593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531648" y="669682"/>
            <a:ext cx="592168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．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Inspection certificates are valid only if they meet 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the 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following </a:t>
            </a:r>
            <a:r>
              <a:rPr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conditions</a:t>
            </a:r>
          </a:p>
          <a:p>
            <a:endParaRPr lang="en-US" altLang="ja-JP" sz="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Within 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72 hours from the date of sample collection to the 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departure time of the flight.</a:t>
            </a:r>
          </a:p>
          <a:p>
            <a:endParaRPr lang="en-US" altLang="ja-JP" sz="5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In principle, use the prescribed format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.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For more information, please refer to the Ministry of</a:t>
            </a: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 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Health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, </a:t>
            </a:r>
            <a:r>
              <a:rPr lang="en-US" altLang="ja-JP" sz="12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Labour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and Welfare website.</a:t>
            </a: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 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The prescribed format can be downloaded from here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.  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→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Conditions to be included in the inspection 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certificate.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03656" y="4440233"/>
            <a:ext cx="5921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２．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The test method is valid only for one of the following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31648" y="8769424"/>
            <a:ext cx="5921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３．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Sample collection method is valid only for one of the following</a:t>
            </a:r>
            <a:endParaRPr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■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Nasopharyngeal Swab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■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Saliva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526789" y="228748"/>
            <a:ext cx="4320480" cy="34502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Ministry of Health, </a:t>
            </a:r>
            <a:r>
              <a:rPr kumimoji="1" lang="en-US" altLang="ja-JP" sz="16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Labour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and Welfare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93761" y="2879284"/>
            <a:ext cx="54435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685800" fontAlgn="ctr"/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① </a:t>
            </a:r>
            <a:r>
              <a:rPr lang="en-US" altLang="ja-JP" sz="1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Name</a:t>
            </a:r>
            <a:r>
              <a:rPr lang="en-US" altLang="ja-JP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, Passport number, Nationality, Date of 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birth</a:t>
            </a:r>
            <a:r>
              <a:rPr lang="en-US" altLang="ja-JP" sz="1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, Sex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defTabSz="685800" fontAlgn="ctr"/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② 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Testing method for COVID-19, Sample</a:t>
            </a:r>
          </a:p>
          <a:p>
            <a:pPr lvl="0" defTabSz="685800" fontAlgn="ctr"/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  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Limited to 2 and 3 below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③ </a:t>
            </a:r>
            <a:r>
              <a:rPr lang="en-US" altLang="zh-TW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Result</a:t>
            </a:r>
            <a:r>
              <a:rPr lang="en-US" altLang="zh-TW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, </a:t>
            </a:r>
            <a:r>
              <a:rPr lang="en-US" altLang="zh-TW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Specimen collection date </a:t>
            </a:r>
            <a:r>
              <a:rPr lang="en-US" altLang="zh-TW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and </a:t>
            </a:r>
            <a:r>
              <a:rPr lang="en-US" altLang="zh-TW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time, Test result date,</a:t>
            </a:r>
          </a:p>
          <a:p>
            <a:r>
              <a:rPr lang="en-US" altLang="zh-TW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zh-TW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 </a:t>
            </a:r>
            <a:r>
              <a:rPr lang="en-US" altLang="zh-TW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Date of </a:t>
            </a:r>
            <a:r>
              <a:rPr lang="en-US" altLang="zh-TW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issue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④ 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Name of medical institution , 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ddress of medical institution, </a:t>
            </a:r>
          </a:p>
          <a:p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 Signature by doctor, An imprint of a seal</a:t>
            </a: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⑤ </a:t>
            </a:r>
            <a:r>
              <a:rPr lang="en-US" altLang="ja-JP" sz="1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All </a:t>
            </a:r>
            <a:r>
              <a:rPr lang="en-US" altLang="ja-JP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items must  be  written in </a:t>
            </a:r>
            <a:r>
              <a:rPr lang="en-US" altLang="ja-JP" sz="1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English.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223817"/>
              </p:ext>
            </p:extLst>
          </p:nvPr>
        </p:nvGraphicFramePr>
        <p:xfrm>
          <a:off x="531648" y="4994096"/>
          <a:ext cx="5658004" cy="3703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29002">
                  <a:extLst>
                    <a:ext uri="{9D8B030D-6E8A-4147-A177-3AD203B41FA5}">
                      <a16:colId xmlns:a16="http://schemas.microsoft.com/office/drawing/2014/main" val="2875153032"/>
                    </a:ext>
                  </a:extLst>
                </a:gridCol>
                <a:gridCol w="2829002">
                  <a:extLst>
                    <a:ext uri="{9D8B030D-6E8A-4147-A177-3AD203B41FA5}">
                      <a16:colId xmlns:a16="http://schemas.microsoft.com/office/drawing/2014/main" val="155473814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Nucleic Acid Amplification Test</a:t>
                      </a:r>
                      <a:endParaRPr kumimoji="1" lang="ja-JP" altLang="en-US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Other</a:t>
                      </a:r>
                      <a:endParaRPr kumimoji="1" lang="ja-JP" altLang="en-US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701015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■</a:t>
                      </a: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real</a:t>
                      </a:r>
                      <a:r>
                        <a:rPr kumimoji="1" lang="en-US" altLang="ja-JP" sz="14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time RT-PCR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real time reverse transcription PCR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kumimoji="1" lang="en-US" altLang="ja-JP" sz="1200" baseline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■</a:t>
                      </a: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LAMP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Loop-mediated Isothermal Amplification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■</a:t>
                      </a: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TMA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Transcription Mediated Amplification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■</a:t>
                      </a: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TRC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Transcription Reverse-transcription </a:t>
                      </a:r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en-US" altLang="ja-JP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Concerted reaction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■</a:t>
                      </a: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Smart Amp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Smart Amplification process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■</a:t>
                      </a: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NEAR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 Nicking Enzyme Amplification Reaction</a:t>
                      </a: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■</a:t>
                      </a:r>
                      <a:r>
                        <a:rPr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Next Generation Sequence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■</a:t>
                      </a:r>
                      <a:r>
                        <a:rPr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Quantitative Antigen Test</a:t>
                      </a:r>
                      <a:r>
                        <a:rPr lang="en-US" altLang="ja-JP" sz="1000" baseline="30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CLEIA</a:t>
                      </a:r>
                      <a:r>
                        <a:rPr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 Not</a:t>
                      </a:r>
                      <a:r>
                        <a:rPr kumimoji="1" lang="ja-JP" altLang="en-US" sz="1200" baseline="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200" baseline="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 q</a:t>
                      </a:r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ualitative antigen test.</a:t>
                      </a:r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</a:t>
                      </a:r>
                      <a:endParaRPr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5598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903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1579</TotalTime>
  <Words>912</Words>
  <Application>Microsoft Office PowerPoint</Application>
  <PresentationFormat>A4 210 x 297 mm</PresentationFormat>
  <Paragraphs>134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ＭＳ Ｐゴシック</vt:lpstr>
      <vt:lpstr>ＭＳ ゴシック</vt:lpstr>
      <vt:lpstr>メイリオ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レジデンストラック関係者の皆様へ ー成田空港検疫所からのお願いー</dc:title>
  <dc:creator>木下 博詞(kinoshita-hirotsugu)</dc:creator>
  <cp:lastModifiedBy>厚生労働省ネットワークシステム</cp:lastModifiedBy>
  <cp:revision>194</cp:revision>
  <cp:lastPrinted>2021-03-09T07:17:49Z</cp:lastPrinted>
  <dcterms:created xsi:type="dcterms:W3CDTF">2020-11-27T13:26:02Z</dcterms:created>
  <dcterms:modified xsi:type="dcterms:W3CDTF">2021-03-09T09:39:03Z</dcterms:modified>
</cp:coreProperties>
</file>