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0" r:id="rId2"/>
    <p:sldId id="271" r:id="rId3"/>
    <p:sldId id="272" r:id="rId4"/>
    <p:sldId id="273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4660"/>
  </p:normalViewPr>
  <p:slideViewPr>
    <p:cSldViewPr>
      <p:cViewPr varScale="1">
        <p:scale>
          <a:sx n="78" d="100"/>
          <a:sy n="78" d="100"/>
        </p:scale>
        <p:origin x="320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AAC60-D17F-4BE9-B906-C1645E8EA6B5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F7E0C-F26A-4ECB-A62B-010811A1F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73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24328" y="984676"/>
            <a:ext cx="58093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日本に帰国／入国される皆様へ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2000" b="1" u="heavy" dirty="0" smtClean="0">
                <a:uFill>
                  <a:solidFill>
                    <a:srgbClr val="C0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検査証明書の提出について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59000" y="2045368"/>
            <a:ext cx="5940000" cy="74055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85738" indent="-185738" defTabSz="836613">
              <a:spcBef>
                <a:spcPts val="1800"/>
              </a:spcBef>
            </a:pPr>
            <a:r>
              <a:rPr lang="ja-JP" altLang="en-US" sz="2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変異株による感染が海外において拡大していることを踏まえ、政府として水際対策を一層強化することとし、その一環として、　　以下の措置を講じます。</a:t>
            </a:r>
            <a:endParaRPr lang="en-US" altLang="ja-JP" sz="23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5738" indent="-185738" defTabSz="836613">
              <a:spcBef>
                <a:spcPts val="1800"/>
              </a:spcBef>
            </a:pPr>
            <a:r>
              <a:rPr lang="ja-JP" altLang="en-US" sz="2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2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全ての入国者（日本人を含む。）は</a:t>
            </a:r>
            <a:r>
              <a:rPr lang="ja-JP" altLang="en-US" sz="2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　</a:t>
            </a:r>
            <a:r>
              <a:rPr lang="ja-JP" altLang="en-US" sz="2200" b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出国前</a:t>
            </a:r>
            <a:r>
              <a:rPr lang="en-US" altLang="ja-JP" sz="2200" b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  <a:r>
              <a:rPr lang="ja-JP" altLang="en-US" sz="2200" b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時間以内の</a:t>
            </a:r>
            <a:r>
              <a:rPr lang="ja-JP" altLang="en-US" sz="2200" b="1" u="sng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検査証明書を提出しなければなりません</a:t>
            </a:r>
            <a:r>
              <a:rPr lang="ja-JP" altLang="en-US" sz="2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5738" indent="-185738" defTabSz="836613">
              <a:spcBef>
                <a:spcPts val="1800"/>
              </a:spcBef>
            </a:pPr>
            <a:r>
              <a:rPr lang="ja-JP" altLang="en-US" sz="2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2200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検査証明書を提出できない方は</a:t>
            </a:r>
            <a:r>
              <a:rPr lang="ja-JP" altLang="en-US" sz="2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、検疫法に基づき、</a:t>
            </a:r>
            <a:r>
              <a:rPr lang="ja-JP" altLang="en-US" sz="2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日本への上陸が認められません</a:t>
            </a:r>
            <a:r>
              <a:rPr lang="ja-JP" altLang="en-US" sz="2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41338" indent="-285750" defTabSz="836613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ja-JP" altLang="en-US" sz="2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出発国において搭乗前に検査証明書</a:t>
            </a:r>
            <a:r>
              <a:rPr lang="ja-JP" altLang="en-US" sz="2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を所持</a:t>
            </a:r>
            <a:r>
              <a:rPr lang="ja-JP" altLang="en-US" sz="2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していない場合に</a:t>
            </a:r>
            <a:r>
              <a:rPr lang="ja-JP" altLang="en-US" sz="2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は、航空機への搭乗</a:t>
            </a:r>
            <a:r>
              <a:rPr lang="ja-JP" altLang="en-US" sz="2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2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拒否されます</a:t>
            </a:r>
            <a:r>
              <a:rPr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41338" indent="-285750" defTabSz="836613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ja-JP" altLang="en-US" sz="2200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検査証明書の取得が困難かつ真にやむを得ない場合</a:t>
            </a:r>
            <a:r>
              <a:rPr lang="ja-JP" altLang="en-US" sz="2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220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は、出発地の</a:t>
            </a:r>
            <a:r>
              <a:rPr lang="ja-JP" altLang="en-US" sz="2200" u="sng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在外</a:t>
            </a:r>
            <a:r>
              <a:rPr lang="ja-JP" altLang="en-US" sz="2200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公館にご相談</a:t>
            </a:r>
            <a:r>
              <a:rPr lang="ja-JP" altLang="en-US" sz="2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lang="en-US" altLang="ja-JP" sz="2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41338" indent="-285750" defTabSz="836613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ja-JP" altLang="en-US" sz="2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本措置は、</a:t>
            </a:r>
            <a:r>
              <a:rPr lang="en-US" altLang="ja-JP" sz="2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2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年３月</a:t>
            </a:r>
            <a:r>
              <a:rPr lang="en-US" altLang="ja-JP" sz="2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日以降に入国される方</a:t>
            </a:r>
            <a:r>
              <a:rPr lang="ja-JP" altLang="en-US" sz="2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に対して実施いたします。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6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01208" y="26920"/>
            <a:ext cx="15567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(2021.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３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９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)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91" y="98928"/>
            <a:ext cx="1152525" cy="488006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1556792" y="241907"/>
            <a:ext cx="2232249" cy="34502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厚生労働省・検疫所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459000" y="632520"/>
            <a:ext cx="594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09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620688" y="8514766"/>
            <a:ext cx="5226581" cy="1142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01208" y="26920"/>
            <a:ext cx="15567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(2021.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３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９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)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91" y="98928"/>
            <a:ext cx="1152525" cy="488006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1556792" y="241907"/>
            <a:ext cx="2232249" cy="34502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厚生労働省・検疫所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59000" y="632520"/>
            <a:ext cx="594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216" y="1712640"/>
            <a:ext cx="720000" cy="78559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59000" y="937899"/>
            <a:ext cx="60497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１．検査証明書は以下の条件を満たすものに限り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有効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検体採取日時から搭乗便の出発予定時刻までが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時間以内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であること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・所定のフォーマットを使用すること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詳しくは厚生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労働省ウェブサイトをご参照ください。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所定のフォーマットはこちらからダウンロード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できます　→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・検査証明書へ記載すべき内容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836712" y="2864768"/>
          <a:ext cx="5496957" cy="1401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303">
                  <a:extLst>
                    <a:ext uri="{9D8B030D-6E8A-4147-A177-3AD203B41FA5}">
                      <a16:colId xmlns:a16="http://schemas.microsoft.com/office/drawing/2014/main" val="2875153032"/>
                    </a:ext>
                  </a:extLst>
                </a:gridCol>
                <a:gridCol w="5150654">
                  <a:extLst>
                    <a:ext uri="{9D8B030D-6E8A-4147-A177-3AD203B41FA5}">
                      <a16:colId xmlns:a16="http://schemas.microsoft.com/office/drawing/2014/main" val="155473814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氏名、パスポート番号、国籍、生年月日、性別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701015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検査法、採取検体（下記２、３に限る）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598527"/>
                  </a:ext>
                </a:extLst>
              </a:tr>
              <a:tr h="20458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結果、検体採取日時、結果判明日、検査証明書交付年月日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84272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医療機関名、住所、医師名、医療機関印影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81122"/>
                  </a:ext>
                </a:extLst>
              </a:tr>
              <a:tr h="26545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すべての項目が英語で記載されたもの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886356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603656" y="4448944"/>
            <a:ext cx="592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２．検査方法は以下のいずれかに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限り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有効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80420"/>
              </p:ext>
            </p:extLst>
          </p:nvPr>
        </p:nvGraphicFramePr>
        <p:xfrm>
          <a:off x="836712" y="4867602"/>
          <a:ext cx="5472608" cy="3839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6038">
                  <a:extLst>
                    <a:ext uri="{9D8B030D-6E8A-4147-A177-3AD203B41FA5}">
                      <a16:colId xmlns:a16="http://schemas.microsoft.com/office/drawing/2014/main" val="2875153032"/>
                    </a:ext>
                  </a:extLst>
                </a:gridCol>
                <a:gridCol w="2636570">
                  <a:extLst>
                    <a:ext uri="{9D8B030D-6E8A-4147-A177-3AD203B41FA5}">
                      <a16:colId xmlns:a16="http://schemas.microsoft.com/office/drawing/2014/main" val="1554738141"/>
                    </a:ext>
                  </a:extLst>
                </a:gridCol>
              </a:tblGrid>
              <a:tr h="264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核酸増幅検査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01015"/>
                  </a:ext>
                </a:extLst>
              </a:tr>
              <a:tr h="3565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real</a:t>
                      </a:r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time RT-PCR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</a:t>
                      </a:r>
                      <a:endParaRPr kumimoji="1" lang="en-US" altLang="ja-JP" sz="14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real time reverse transcription PCR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LAMP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Loop-mediated Isothermal Amplification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TMA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Transcription Mediated Amplification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TRC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Transcription Reverse-transcription 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Concerted reaction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Smart Amp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Smart Amplification process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NEAR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Nicking Enzyme Amplification Reaction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■次世代シーケンス法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Next Generation Sequence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■抗原定量検査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Quantitative Antigen Test</a:t>
                      </a:r>
                      <a:r>
                        <a:rPr lang="en-US" altLang="ja-JP" sz="1000" baseline="30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CLEIA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kumimoji="1" lang="ja-JP" altLang="en-US" sz="1000" baseline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endParaRPr kumimoji="1" lang="en-US" altLang="ja-JP" sz="1000" baseline="0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baseline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0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抗原定性検査ではない。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598527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620688" y="8966864"/>
            <a:ext cx="5921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３．検体採取方法は以下のいずれかに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限り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有効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■鼻咽頭ぬぐい液　■唾液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1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459000" y="2045368"/>
            <a:ext cx="5940000" cy="74055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85738" indent="-185738" defTabSz="836613">
              <a:spcBef>
                <a:spcPts val="1800"/>
              </a:spcBef>
            </a:pP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 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light of the increasing number of infections 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caused 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by the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infection of new variant of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coronavirus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overseas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 the Government of Japan has decided to further strengthen its 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boarder 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measures, and as part of these measures, the following measures will be taken.</a:t>
            </a:r>
          </a:p>
          <a:p>
            <a:pPr marL="185738" indent="-185738" defTabSz="836613">
              <a:spcBef>
                <a:spcPts val="1800"/>
              </a:spcBef>
            </a:pP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All </a:t>
            </a:r>
            <a:r>
              <a:rPr lang="en-US" altLang="ja-JP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entrants </a:t>
            </a:r>
            <a:r>
              <a:rPr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must provide a certificate of inspection within 72 hours prior to departure</a:t>
            </a:r>
            <a:r>
              <a:rPr lang="en-US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endParaRPr lang="en-US" altLang="ja-JP" sz="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5738" indent="-185738" defTabSz="836613">
              <a:spcBef>
                <a:spcPts val="1800"/>
              </a:spcBef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If you are unable to submit the inspection certificate, </a:t>
            </a:r>
            <a:r>
              <a:rPr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you will not be allowed to </a:t>
            </a:r>
            <a:r>
              <a:rPr lang="en-US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enter </a:t>
            </a:r>
            <a:r>
              <a:rPr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 Japan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based on the Quarantine Law.</a:t>
            </a:r>
          </a:p>
          <a:p>
            <a:pPr marL="185738" indent="-185738" defTabSz="836613">
              <a:spcBef>
                <a:spcPts val="1800"/>
              </a:spcBef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In </a:t>
            </a:r>
            <a:r>
              <a:rPr lang="en-US" altLang="ja-JP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the country of departure, if you do not have a </a:t>
            </a:r>
            <a:r>
              <a:rPr lang="en-US" altLang="ja-JP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inspection certificate </a:t>
            </a:r>
            <a:r>
              <a:rPr lang="en-US" altLang="ja-JP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before boarding</a:t>
            </a:r>
            <a:r>
              <a:rPr lang="en-US" altLang="ja-JP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en-US" altLang="ja-JP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you will be denied boarding the aircraft</a:t>
            </a:r>
            <a:r>
              <a:rPr lang="en-US" altLang="ja-JP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</a:p>
          <a:p>
            <a:pPr marL="185738" indent="-185738" defTabSz="836613">
              <a:spcBef>
                <a:spcPts val="1800"/>
              </a:spcBef>
            </a:pP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 cases where it is difficult or truly unavoidable to obtain an inspection certificate, please consult with the diplomatic mission abroad.</a:t>
            </a:r>
          </a:p>
          <a:p>
            <a:pPr marL="185738" indent="-185738" defTabSz="836613">
              <a:spcBef>
                <a:spcPts val="1800"/>
              </a:spcBef>
            </a:pP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This measure will be implemented for those who enter Japan </a:t>
            </a:r>
            <a:r>
              <a:rPr lang="en-US" altLang="ja-JP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on or after March </a:t>
            </a:r>
            <a:r>
              <a:rPr lang="en-US" altLang="ja-JP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19, </a:t>
            </a:r>
            <a:r>
              <a:rPr lang="en-US" altLang="ja-JP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2021.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6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01208" y="26920"/>
            <a:ext cx="15567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(2021.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３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９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)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4327" y="845071"/>
            <a:ext cx="58093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To all who enter Japan </a:t>
            </a:r>
          </a:p>
          <a:p>
            <a:pPr algn="ctr">
              <a:spcBef>
                <a:spcPts val="600"/>
              </a:spcBef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Submission of 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Inspection Certificate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91" y="98928"/>
            <a:ext cx="1152525" cy="488006"/>
          </a:xfrm>
          <a:prstGeom prst="rect">
            <a:avLst/>
          </a:prstGeom>
        </p:spPr>
      </p:pic>
      <p:cxnSp>
        <p:nvCxnSpPr>
          <p:cNvPr id="13" name="直線コネクタ 12"/>
          <p:cNvCxnSpPr/>
          <p:nvPr/>
        </p:nvCxnSpPr>
        <p:spPr>
          <a:xfrm>
            <a:off x="459000" y="632520"/>
            <a:ext cx="594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526789" y="228748"/>
            <a:ext cx="4320480" cy="34502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Ministry of Health, </a:t>
            </a:r>
            <a:r>
              <a:rPr kumimoji="1"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Labour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and Welfare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44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620688" y="8514766"/>
            <a:ext cx="5226581" cy="1142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  <a:p>
            <a:endParaRPr lang="en-US" altLang="ja-JP" sz="1137" dirty="0">
              <a:latin typeface="+mn-e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01208" y="26920"/>
            <a:ext cx="15567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(2021.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３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９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)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91" y="98928"/>
            <a:ext cx="1152525" cy="488006"/>
          </a:xfrm>
          <a:prstGeom prst="rect">
            <a:avLst/>
          </a:prstGeom>
        </p:spPr>
      </p:pic>
      <p:cxnSp>
        <p:nvCxnSpPr>
          <p:cNvPr id="37" name="直線コネクタ 36"/>
          <p:cNvCxnSpPr/>
          <p:nvPr/>
        </p:nvCxnSpPr>
        <p:spPr>
          <a:xfrm>
            <a:off x="459000" y="632520"/>
            <a:ext cx="594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348" y="1808627"/>
            <a:ext cx="720000" cy="78559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531648" y="669682"/>
            <a:ext cx="592168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Inspection certificates are valid only if they meet 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the 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following 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conditions</a:t>
            </a:r>
          </a:p>
          <a:p>
            <a:endParaRPr lang="en-US" altLang="ja-JP" sz="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Within 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72 hours from the date of sample collection to the 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departure time of the flight.</a:t>
            </a:r>
          </a:p>
          <a:p>
            <a:endParaRPr lang="en-US" altLang="ja-JP" sz="5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 principle, use the prescribed format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For more information, please refer to the Ministry of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Health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en-US" altLang="ja-JP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Labour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and Welfare website.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The prescribed format can be downloaded from here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 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Conditions to be included in the inspection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certificate.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3656" y="4440233"/>
            <a:ext cx="592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The test method is valid only for one of the following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1648" y="8769424"/>
            <a:ext cx="5921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Sample collection method is valid only for one of the following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■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Nasopharyngeal Swab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■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Saliva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526789" y="228748"/>
            <a:ext cx="4320480" cy="34502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Ministry of Health, </a:t>
            </a:r>
            <a:r>
              <a:rPr kumimoji="1"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Labour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and Welfare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3761" y="2879284"/>
            <a:ext cx="54435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800" font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 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Name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 Passport number, Nationality, Date of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birth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 Sex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685800" font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Testing method for COVID-19, Sample</a:t>
            </a:r>
          </a:p>
          <a:p>
            <a:pPr lvl="0" defTabSz="685800" fontAlgn="ctr"/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Limited to 2 and 3 below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 </a:t>
            </a:r>
            <a:r>
              <a:rPr lang="en-US" altLang="zh-TW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Result</a:t>
            </a:r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en-US" altLang="zh-TW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Specimen collection date </a:t>
            </a:r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and </a:t>
            </a:r>
            <a:r>
              <a:rPr lang="en-US" altLang="zh-TW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time, Test result date,</a:t>
            </a:r>
          </a:p>
          <a:p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zh-TW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Date of </a:t>
            </a:r>
            <a:r>
              <a:rPr lang="en-US" altLang="zh-TW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issue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Name of medical institution ,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ddress of medical institution, </a:t>
            </a: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Signature by doctor, An imprint of a seal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 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All 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items must  be  written in 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English.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223817"/>
              </p:ext>
            </p:extLst>
          </p:nvPr>
        </p:nvGraphicFramePr>
        <p:xfrm>
          <a:off x="531648" y="4994096"/>
          <a:ext cx="5658004" cy="3703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9002">
                  <a:extLst>
                    <a:ext uri="{9D8B030D-6E8A-4147-A177-3AD203B41FA5}">
                      <a16:colId xmlns:a16="http://schemas.microsoft.com/office/drawing/2014/main" val="2875153032"/>
                    </a:ext>
                  </a:extLst>
                </a:gridCol>
                <a:gridCol w="2829002">
                  <a:extLst>
                    <a:ext uri="{9D8B030D-6E8A-4147-A177-3AD203B41FA5}">
                      <a16:colId xmlns:a16="http://schemas.microsoft.com/office/drawing/2014/main" val="15547381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Nucleic Acid Amplification Test</a:t>
                      </a:r>
                      <a:endParaRPr kumimoji="1" lang="ja-JP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Other</a:t>
                      </a:r>
                      <a:endParaRPr kumimoji="1" lang="ja-JP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01015"/>
                  </a:ext>
                </a:extLst>
              </a:tr>
              <a:tr h="1963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real</a:t>
                      </a:r>
                      <a:r>
                        <a:rPr kumimoji="1" lang="en-US" altLang="ja-JP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time RT-PCR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real time reverse transcription PCR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LAMP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Loop-mediated Isothermal Amplification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TMA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Transcription Mediated Amplification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TRC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Transcription Reverse-transcription 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Concerted reaction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Smart Amp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Smart Amplification process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NEAR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Nicking Enzyme Amplification Reaction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Next Generation Sequence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</a:t>
                      </a:r>
                      <a:r>
                        <a:rPr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Quantitative Antigen Test</a:t>
                      </a:r>
                      <a:r>
                        <a:rPr lang="en-US" altLang="ja-JP" sz="1000" baseline="30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CLEIA</a:t>
                      </a:r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 Not</a:t>
                      </a:r>
                      <a:r>
                        <a:rPr kumimoji="1" lang="ja-JP" altLang="en-US" sz="1200" baseline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200" baseline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 q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ualitative antigen test.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endParaRPr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598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0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1579</TotalTime>
  <Words>912</Words>
  <Application>Microsoft Office PowerPoint</Application>
  <PresentationFormat>A4 210 x 297 mm</PresentationFormat>
  <Paragraphs>134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レジデンストラック関係者の皆様へ ー成田空港検疫所からのお願いー</dc:title>
  <dc:creator>木下 博詞(kinoshita-hirotsugu)</dc:creator>
  <cp:lastModifiedBy>厚生労働省ネットワークシステム</cp:lastModifiedBy>
  <cp:revision>194</cp:revision>
  <cp:lastPrinted>2021-03-09T07:17:49Z</cp:lastPrinted>
  <dcterms:created xsi:type="dcterms:W3CDTF">2020-11-27T13:26:02Z</dcterms:created>
  <dcterms:modified xsi:type="dcterms:W3CDTF">2021-03-09T09:39:03Z</dcterms:modified>
</cp:coreProperties>
</file>